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79" r:id="rId8"/>
    <p:sldId id="277" r:id="rId9"/>
    <p:sldId id="262" r:id="rId10"/>
    <p:sldId id="261" r:id="rId11"/>
    <p:sldId id="278" r:id="rId12"/>
    <p:sldId id="263" r:id="rId13"/>
    <p:sldId id="264" r:id="rId14"/>
    <p:sldId id="265" r:id="rId15"/>
    <p:sldId id="266" r:id="rId16"/>
    <p:sldId id="267" r:id="rId17"/>
    <p:sldId id="268" r:id="rId18"/>
    <p:sldId id="275" r:id="rId19"/>
    <p:sldId id="269" r:id="rId20"/>
    <p:sldId id="273" r:id="rId21"/>
    <p:sldId id="270" r:id="rId22"/>
    <p:sldId id="271" r:id="rId23"/>
    <p:sldId id="274" r:id="rId24"/>
    <p:sldId id="27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4EEA8-052E-40DF-A67D-6002B7D7D243}" type="datetimeFigureOut">
              <a:rPr lang="en-US" smtClean="0"/>
              <a:pPr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C39B8-FB82-464F-8E45-AE49F064826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3">
            <a:lum bright="40000" contrast="30000"/>
          </a:blip>
          <a:srcRect/>
          <a:stretch>
            <a:fillRect/>
          </a:stretch>
        </p:blipFill>
        <p:spPr bwMode="auto">
          <a:xfrm>
            <a:off x="1" y="1"/>
            <a:ext cx="1523999" cy="106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5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5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57200"/>
            <a:ext cx="7772400" cy="3962400"/>
          </a:xfrm>
        </p:spPr>
        <p:txBody>
          <a:bodyPr>
            <a:normAutofit fontScale="90000"/>
          </a:bodyPr>
          <a:lstStyle/>
          <a:p>
            <a:r>
              <a:rPr lang="ro-RO" sz="4000" b="1" dirty="0" smtClean="0">
                <a:solidFill>
                  <a:schemeClr val="accent5">
                    <a:lumMod val="75000"/>
                  </a:schemeClr>
                </a:solidFill>
              </a:rPr>
              <a:t>Programul de </a:t>
            </a:r>
            <a:r>
              <a:rPr lang="ro-RO" sz="4000" b="1" dirty="0" err="1" smtClean="0">
                <a:solidFill>
                  <a:schemeClr val="accent5">
                    <a:lumMod val="75000"/>
                  </a:schemeClr>
                </a:solidFill>
              </a:rPr>
              <a:t>învățare</a:t>
            </a:r>
            <a:r>
              <a:rPr lang="ro-RO" sz="4000" b="1" dirty="0" smtClean="0">
                <a:solidFill>
                  <a:schemeClr val="accent5">
                    <a:lumMod val="75000"/>
                  </a:schemeClr>
                </a:solidFill>
              </a:rPr>
              <a:t> pe tot parcursul </a:t>
            </a:r>
            <a:r>
              <a:rPr lang="ro-RO" sz="4000" b="1" dirty="0" err="1" smtClean="0">
                <a:solidFill>
                  <a:schemeClr val="accent5">
                    <a:lumMod val="75000"/>
                  </a:schemeClr>
                </a:solidFill>
              </a:rPr>
              <a:t>vieții</a:t>
            </a:r>
            <a:r>
              <a:rPr lang="ro-RO" sz="4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o-RO" sz="4000" dirty="0" smtClean="0"/>
              <a:t/>
            </a:r>
            <a:br>
              <a:rPr lang="ro-RO" sz="4000" dirty="0" smtClean="0"/>
            </a:br>
            <a:r>
              <a:rPr lang="en-US" sz="4000" b="1" dirty="0" err="1" smtClean="0">
                <a:solidFill>
                  <a:schemeClr val="accent2">
                    <a:lumMod val="75000"/>
                  </a:schemeClr>
                </a:solidFill>
              </a:rPr>
              <a:t>Programul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 Transversal – </a:t>
            </a:r>
            <a:r>
              <a:rPr lang="en-US" sz="4000" b="1" dirty="0" err="1" smtClean="0">
                <a:solidFill>
                  <a:schemeClr val="accent2">
                    <a:lumMod val="75000"/>
                  </a:schemeClr>
                </a:solidFill>
              </a:rPr>
              <a:t>Activitatea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accent2">
                    <a:lumMod val="75000"/>
                  </a:schemeClr>
                </a:solidFill>
              </a:rPr>
              <a:t>cheie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 1.1. </a:t>
            </a:r>
            <a:r>
              <a:rPr lang="en-US" sz="4000" b="1" dirty="0" err="1" smtClean="0">
                <a:solidFill>
                  <a:schemeClr val="accent2">
                    <a:lumMod val="75000"/>
                  </a:schemeClr>
                </a:solidFill>
              </a:rPr>
              <a:t>Vizite</a:t>
            </a: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 de </a:t>
            </a:r>
            <a:r>
              <a:rPr lang="en-US" sz="4000" b="1" dirty="0" err="1" smtClean="0">
                <a:solidFill>
                  <a:schemeClr val="accent2">
                    <a:lumMod val="75000"/>
                  </a:schemeClr>
                </a:solidFill>
              </a:rPr>
              <a:t>studiu</a:t>
            </a:r>
            <a:r>
              <a:rPr lang="ro-RO" dirty="0" smtClean="0"/>
              <a:t/>
            </a:r>
            <a:br>
              <a:rPr lang="ro-RO" dirty="0" smtClean="0"/>
            </a:br>
            <a:r>
              <a:rPr lang="en-US" b="1" dirty="0" err="1" smtClean="0">
                <a:solidFill>
                  <a:srgbClr val="FFC000"/>
                </a:solidFill>
              </a:rPr>
              <a:t>Utilizarea</a:t>
            </a:r>
            <a:r>
              <a:rPr lang="en-US" b="1" dirty="0" smtClean="0">
                <a:solidFill>
                  <a:srgbClr val="FFC000"/>
                </a:solidFill>
              </a:rPr>
              <a:t> TIC </a:t>
            </a:r>
            <a:r>
              <a:rPr lang="ro-RO" b="1" dirty="0" smtClean="0">
                <a:solidFill>
                  <a:srgbClr val="FFC000"/>
                </a:solidFill>
              </a:rPr>
              <a:t>în </a:t>
            </a:r>
            <a:r>
              <a:rPr lang="ro-RO" b="1" dirty="0" err="1" smtClean="0">
                <a:solidFill>
                  <a:srgbClr val="FFC000"/>
                </a:solidFill>
              </a:rPr>
              <a:t>educația</a:t>
            </a:r>
            <a:r>
              <a:rPr lang="ro-RO" b="1" dirty="0" smtClean="0">
                <a:solidFill>
                  <a:srgbClr val="FFC000"/>
                </a:solidFill>
              </a:rPr>
              <a:t> formală </a:t>
            </a:r>
            <a:r>
              <a:rPr lang="ro-RO" b="1" dirty="0" err="1" smtClean="0">
                <a:solidFill>
                  <a:srgbClr val="FFC000"/>
                </a:solidFill>
              </a:rPr>
              <a:t>și</a:t>
            </a:r>
            <a:r>
              <a:rPr lang="ro-RO" b="1" dirty="0" smtClean="0">
                <a:solidFill>
                  <a:srgbClr val="FFC000"/>
                </a:solidFill>
              </a:rPr>
              <a:t> non-formală</a:t>
            </a:r>
            <a:br>
              <a:rPr lang="ro-RO" b="1" dirty="0" smtClean="0">
                <a:solidFill>
                  <a:srgbClr val="FFC000"/>
                </a:solidFill>
              </a:rPr>
            </a:br>
            <a:r>
              <a:rPr lang="ro-RO" i="1" dirty="0" err="1" smtClean="0">
                <a:solidFill>
                  <a:srgbClr val="FFC000"/>
                </a:solidFill>
              </a:rPr>
              <a:t>Vimercate</a:t>
            </a:r>
            <a:r>
              <a:rPr lang="ro-RO" i="1" dirty="0" smtClean="0">
                <a:solidFill>
                  <a:srgbClr val="FFC000"/>
                </a:solidFill>
              </a:rPr>
              <a:t>, Italia, octombrie 2012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/>
          <a:lstStyle/>
          <a:p>
            <a:pPr algn="r"/>
            <a:r>
              <a:rPr lang="ro-RO" b="1" dirty="0" smtClean="0">
                <a:solidFill>
                  <a:schemeClr val="bg2">
                    <a:lumMod val="25000"/>
                  </a:schemeClr>
                </a:solidFill>
              </a:rPr>
              <a:t>Beneficiar: Alina </a:t>
            </a:r>
            <a:r>
              <a:rPr lang="ro-RO" b="1" dirty="0" err="1" smtClean="0">
                <a:solidFill>
                  <a:schemeClr val="bg2">
                    <a:lumMod val="25000"/>
                  </a:schemeClr>
                </a:solidFill>
              </a:rPr>
              <a:t>Marilena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</a:rPr>
              <a:t> DICĂ,</a:t>
            </a:r>
          </a:p>
          <a:p>
            <a:pPr algn="r"/>
            <a:r>
              <a:rPr lang="ro-RO" b="1" dirty="0" smtClean="0">
                <a:solidFill>
                  <a:schemeClr val="bg2">
                    <a:lumMod val="25000"/>
                  </a:schemeClr>
                </a:solidFill>
              </a:rPr>
              <a:t>Liceul cu Program Sportiv </a:t>
            </a:r>
          </a:p>
          <a:p>
            <a:pPr algn="r"/>
            <a:r>
              <a:rPr lang="ro-RO" b="1" i="1" dirty="0" err="1" smtClean="0">
                <a:solidFill>
                  <a:schemeClr val="bg2">
                    <a:lumMod val="25000"/>
                  </a:schemeClr>
                </a:solidFill>
              </a:rPr>
              <a:t>Petrache</a:t>
            </a:r>
            <a:r>
              <a:rPr lang="ro-RO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o-RO" b="1" i="1" dirty="0" err="1" smtClean="0">
                <a:solidFill>
                  <a:schemeClr val="bg2">
                    <a:lumMod val="25000"/>
                  </a:schemeClr>
                </a:solidFill>
              </a:rPr>
              <a:t>Trișcu</a:t>
            </a:r>
            <a:r>
              <a:rPr lang="ro-RO" b="1" i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o-RO" b="1" dirty="0" smtClean="0">
                <a:solidFill>
                  <a:schemeClr val="bg2">
                    <a:lumMod val="25000"/>
                  </a:schemeClr>
                </a:solidFill>
              </a:rPr>
              <a:t>Craiova</a:t>
            </a:r>
            <a:endParaRPr 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72100"/>
            <a:ext cx="35814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Utilizarea TIC în </a:t>
            </a:r>
            <a:r>
              <a:rPr lang="ro-RO" b="1" i="1" dirty="0" err="1" smtClean="0">
                <a:solidFill>
                  <a:schemeClr val="accent1">
                    <a:lumMod val="50000"/>
                  </a:schemeClr>
                </a:solidFill>
              </a:rPr>
              <a:t>educația</a:t>
            </a:r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 formală </a:t>
            </a:r>
            <a:r>
              <a:rPr lang="ro-RO" b="1" i="1" dirty="0" err="1" smtClean="0">
                <a:solidFill>
                  <a:schemeClr val="accent1">
                    <a:lumMod val="50000"/>
                  </a:schemeClr>
                </a:solidFill>
              </a:rPr>
              <a:t>și</a:t>
            </a:r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 non-formală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b="1" i="1" dirty="0" smtClean="0">
                <a:solidFill>
                  <a:schemeClr val="accent2">
                    <a:lumMod val="50000"/>
                  </a:schemeClr>
                </a:solidFill>
              </a:rPr>
              <a:t>Puncte de program:</a:t>
            </a:r>
          </a:p>
          <a:p>
            <a:pPr lvl="1"/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Prezentarea sistemelor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educaționale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și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a utilizării TIC în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educație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în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țările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participante</a:t>
            </a:r>
          </a:p>
          <a:p>
            <a:pPr lvl="1"/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Utilizarea TIC la Universitatea Catolică din Milano – prezentare</a:t>
            </a:r>
          </a:p>
          <a:p>
            <a:pPr lvl="1"/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Utilizarea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blogurilor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în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educația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adulților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– exemplu http://englishedrissis.blogspot.ro/</a:t>
            </a:r>
          </a:p>
          <a:p>
            <a:pPr lvl="1"/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Platforma INDIRE utilizată în Italia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o-RO" b="1" dirty="0" smtClean="0">
                <a:solidFill>
                  <a:schemeClr val="tx2">
                    <a:lumMod val="75000"/>
                  </a:schemeClr>
                </a:solidFill>
              </a:rPr>
              <a:t>Platforma INDIRE </a:t>
            </a:r>
            <a:br>
              <a:rPr lang="ro-RO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o-RO" b="1" dirty="0" err="1" smtClean="0">
                <a:solidFill>
                  <a:schemeClr val="tx2">
                    <a:lumMod val="75000"/>
                  </a:schemeClr>
                </a:solidFill>
              </a:rPr>
              <a:t>www.indire.it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D:\Scoala\2011-2012\LLP\Vizite de studiu\Diseminare\INDIRE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905000"/>
            <a:ext cx="9144000" cy="45692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52400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rgbClr val="FF0000"/>
                </a:solidFill>
              </a:rPr>
              <a:t>Sală de clasă – </a:t>
            </a:r>
            <a:r>
              <a:rPr lang="ro-RO" sz="2800" b="1" dirty="0" err="1" smtClean="0">
                <a:solidFill>
                  <a:srgbClr val="FF0000"/>
                </a:solidFill>
              </a:rPr>
              <a:t>Liceo</a:t>
            </a:r>
            <a:r>
              <a:rPr lang="ro-RO" sz="2800" b="1" dirty="0" smtClean="0">
                <a:solidFill>
                  <a:srgbClr val="FF0000"/>
                </a:solidFill>
              </a:rPr>
              <a:t> </a:t>
            </a:r>
            <a:r>
              <a:rPr lang="ro-RO" sz="2800" b="1" dirty="0" err="1" smtClean="0">
                <a:solidFill>
                  <a:srgbClr val="FF0000"/>
                </a:solidFill>
              </a:rPr>
              <a:t>Scientifico</a:t>
            </a:r>
            <a:r>
              <a:rPr lang="ro-RO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“Antonio </a:t>
            </a:r>
            <a:r>
              <a:rPr lang="en-US" sz="2800" b="1" dirty="0" err="1" smtClean="0">
                <a:solidFill>
                  <a:srgbClr val="FF0000"/>
                </a:solidFill>
              </a:rPr>
              <a:t>Banfi</a:t>
            </a:r>
            <a:r>
              <a:rPr lang="en-US" sz="2800" b="1" dirty="0" smtClean="0">
                <a:solidFill>
                  <a:srgbClr val="FF0000"/>
                </a:solidFill>
              </a:rPr>
              <a:t>”, </a:t>
            </a:r>
            <a:r>
              <a:rPr lang="en-US" sz="2800" b="1" dirty="0" err="1" smtClean="0">
                <a:solidFill>
                  <a:srgbClr val="FF0000"/>
                </a:solidFill>
              </a:rPr>
              <a:t>Vimercate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066800"/>
            <a:ext cx="8839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rgbClr val="FFC000"/>
                </a:solidFill>
              </a:rPr>
              <a:t>Sală de clasă – </a:t>
            </a:r>
            <a:r>
              <a:rPr lang="ro-RO" sz="2800" b="1" dirty="0" err="1" smtClean="0">
                <a:solidFill>
                  <a:srgbClr val="FFC000"/>
                </a:solidFill>
              </a:rPr>
              <a:t>Liceo</a:t>
            </a:r>
            <a:r>
              <a:rPr lang="ro-RO" sz="2800" b="1" dirty="0" smtClean="0">
                <a:solidFill>
                  <a:srgbClr val="FFC000"/>
                </a:solidFill>
              </a:rPr>
              <a:t> </a:t>
            </a:r>
            <a:r>
              <a:rPr lang="ro-RO" sz="2800" b="1" dirty="0" err="1" smtClean="0">
                <a:solidFill>
                  <a:srgbClr val="FFC000"/>
                </a:solidFill>
              </a:rPr>
              <a:t>Scientifico</a:t>
            </a:r>
            <a:r>
              <a:rPr lang="ro-RO" sz="2800" b="1" dirty="0" smtClean="0">
                <a:solidFill>
                  <a:srgbClr val="FFC000"/>
                </a:solidFill>
              </a:rPr>
              <a:t> </a:t>
            </a:r>
            <a:r>
              <a:rPr lang="en-US" sz="2800" b="1" dirty="0" smtClean="0">
                <a:solidFill>
                  <a:srgbClr val="FFC000"/>
                </a:solidFill>
              </a:rPr>
              <a:t>“Antonio </a:t>
            </a:r>
            <a:r>
              <a:rPr lang="en-US" sz="2800" b="1" dirty="0" err="1" smtClean="0">
                <a:solidFill>
                  <a:srgbClr val="FFC000"/>
                </a:solidFill>
              </a:rPr>
              <a:t>Banfi</a:t>
            </a:r>
            <a:r>
              <a:rPr lang="en-US" sz="2800" b="1" dirty="0" smtClean="0">
                <a:solidFill>
                  <a:srgbClr val="FFC000"/>
                </a:solidFill>
              </a:rPr>
              <a:t>”, </a:t>
            </a:r>
            <a:r>
              <a:rPr lang="en-US" sz="2800" b="1" dirty="0" err="1" smtClean="0">
                <a:solidFill>
                  <a:srgbClr val="FFC000"/>
                </a:solidFill>
              </a:rPr>
              <a:t>Vimercate</a:t>
            </a:r>
            <a:endParaRPr lang="en-US" sz="2800" b="1" dirty="0" smtClean="0">
              <a:solidFill>
                <a:srgbClr val="FFC000"/>
              </a:solidFill>
            </a:endParaRPr>
          </a:p>
          <a:p>
            <a:r>
              <a:rPr lang="en-US" sz="2800" b="1" dirty="0" err="1" smtClean="0">
                <a:solidFill>
                  <a:srgbClr val="FFC000"/>
                </a:solidFill>
              </a:rPr>
              <a:t>Utilizarea</a:t>
            </a:r>
            <a:r>
              <a:rPr lang="en-US" sz="2800" b="1" dirty="0" smtClean="0">
                <a:solidFill>
                  <a:srgbClr val="FFC000"/>
                </a:solidFill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</a:rPr>
              <a:t>tablelor</a:t>
            </a:r>
            <a:r>
              <a:rPr lang="en-US" sz="2800" b="1" dirty="0" smtClean="0">
                <a:solidFill>
                  <a:srgbClr val="FFC000"/>
                </a:solidFill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</a:rPr>
              <a:t>inteligente</a:t>
            </a:r>
            <a:r>
              <a:rPr lang="en-US" sz="2800" b="1" dirty="0" smtClean="0">
                <a:solidFill>
                  <a:srgbClr val="FFC000"/>
                </a:solidFill>
              </a:rPr>
              <a:t> de c</a:t>
            </a:r>
            <a:r>
              <a:rPr lang="ro-RO" sz="2800" b="1" dirty="0" smtClean="0">
                <a:solidFill>
                  <a:srgbClr val="FFC000"/>
                </a:solidFill>
              </a:rPr>
              <a:t>ă</a:t>
            </a:r>
            <a:r>
              <a:rPr lang="en-US" sz="2800" b="1" dirty="0" err="1" smtClean="0">
                <a:solidFill>
                  <a:srgbClr val="FFC000"/>
                </a:solidFill>
              </a:rPr>
              <a:t>tre</a:t>
            </a:r>
            <a:r>
              <a:rPr lang="en-US" sz="2800" b="1" dirty="0" smtClean="0">
                <a:solidFill>
                  <a:srgbClr val="FFC000"/>
                </a:solidFill>
              </a:rPr>
              <a:t> </a:t>
            </a:r>
            <a:r>
              <a:rPr lang="en-US" sz="2800" b="1" dirty="0" err="1" smtClean="0">
                <a:solidFill>
                  <a:srgbClr val="FFC000"/>
                </a:solidFill>
              </a:rPr>
              <a:t>elevi</a:t>
            </a:r>
            <a:endParaRPr lang="en-US" sz="2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066800"/>
            <a:ext cx="8839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rgbClr val="FFC000"/>
                </a:solidFill>
              </a:rPr>
              <a:t>Laborator – </a:t>
            </a:r>
            <a:r>
              <a:rPr lang="ro-RO" sz="2800" b="1" dirty="0" err="1" smtClean="0">
                <a:solidFill>
                  <a:srgbClr val="FFC000"/>
                </a:solidFill>
              </a:rPr>
              <a:t>Liceo</a:t>
            </a:r>
            <a:r>
              <a:rPr lang="ro-RO" sz="2800" b="1" dirty="0" smtClean="0">
                <a:solidFill>
                  <a:srgbClr val="FFC000"/>
                </a:solidFill>
              </a:rPr>
              <a:t> </a:t>
            </a:r>
            <a:r>
              <a:rPr lang="ro-RO" sz="2800" b="1" dirty="0" err="1" smtClean="0">
                <a:solidFill>
                  <a:srgbClr val="FFC000"/>
                </a:solidFill>
              </a:rPr>
              <a:t>Scientifico</a:t>
            </a:r>
            <a:r>
              <a:rPr lang="ro-RO" sz="2800" b="1" dirty="0" smtClean="0">
                <a:solidFill>
                  <a:srgbClr val="FFC000"/>
                </a:solidFill>
              </a:rPr>
              <a:t> </a:t>
            </a:r>
            <a:r>
              <a:rPr lang="en-US" sz="2800" b="1" dirty="0" smtClean="0">
                <a:solidFill>
                  <a:srgbClr val="FFC000"/>
                </a:solidFill>
              </a:rPr>
              <a:t>“Antonio </a:t>
            </a:r>
            <a:r>
              <a:rPr lang="en-US" sz="2800" b="1" dirty="0" err="1" smtClean="0">
                <a:solidFill>
                  <a:srgbClr val="FFC000"/>
                </a:solidFill>
              </a:rPr>
              <a:t>Banfi</a:t>
            </a:r>
            <a:r>
              <a:rPr lang="en-US" sz="2800" b="1" dirty="0" smtClean="0">
                <a:solidFill>
                  <a:srgbClr val="FFC000"/>
                </a:solidFill>
              </a:rPr>
              <a:t>”, </a:t>
            </a:r>
            <a:r>
              <a:rPr lang="en-US" sz="2800" b="1" dirty="0" err="1" smtClean="0">
                <a:solidFill>
                  <a:srgbClr val="FFC000"/>
                </a:solidFill>
              </a:rPr>
              <a:t>Vimercate</a:t>
            </a:r>
            <a:endParaRPr lang="en-US" sz="2800" b="1" dirty="0" smtClean="0">
              <a:solidFill>
                <a:srgbClr val="FFC000"/>
              </a:solidFill>
            </a:endParaRPr>
          </a:p>
          <a:p>
            <a:r>
              <a:rPr lang="ro-RO" sz="2800" b="1" dirty="0" smtClean="0">
                <a:solidFill>
                  <a:srgbClr val="FFC000"/>
                </a:solidFill>
              </a:rPr>
              <a:t>Prezentarea sistemului </a:t>
            </a:r>
            <a:r>
              <a:rPr lang="ro-RO" sz="2800" b="1" dirty="0" err="1" smtClean="0">
                <a:solidFill>
                  <a:srgbClr val="FFC000"/>
                </a:solidFill>
              </a:rPr>
              <a:t>educational</a:t>
            </a:r>
            <a:r>
              <a:rPr lang="ro-RO" sz="2800" b="1" dirty="0" smtClean="0">
                <a:solidFill>
                  <a:srgbClr val="FFC000"/>
                </a:solidFill>
              </a:rPr>
              <a:t> din </a:t>
            </a:r>
            <a:r>
              <a:rPr lang="ro-RO" sz="2800" b="1" dirty="0" err="1" smtClean="0">
                <a:solidFill>
                  <a:srgbClr val="FFC000"/>
                </a:solidFill>
              </a:rPr>
              <a:t>Romania</a:t>
            </a:r>
            <a:r>
              <a:rPr lang="ro-RO" sz="2800" b="1" dirty="0" smtClean="0">
                <a:solidFill>
                  <a:srgbClr val="FFC000"/>
                </a:solidFill>
              </a:rPr>
              <a:t>, </a:t>
            </a:r>
            <a:r>
              <a:rPr lang="ro-RO" sz="2800" b="1" dirty="0" err="1" smtClean="0">
                <a:solidFill>
                  <a:srgbClr val="FFC000"/>
                </a:solidFill>
              </a:rPr>
              <a:t>AeL</a:t>
            </a:r>
            <a:endParaRPr lang="en-US" sz="2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066800"/>
            <a:ext cx="8839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rgbClr val="FFC000"/>
                </a:solidFill>
              </a:rPr>
              <a:t>Laborator – </a:t>
            </a:r>
            <a:r>
              <a:rPr lang="ro-RO" sz="2800" b="1" dirty="0" err="1" smtClean="0">
                <a:solidFill>
                  <a:srgbClr val="FFC000"/>
                </a:solidFill>
              </a:rPr>
              <a:t>Liceo</a:t>
            </a:r>
            <a:r>
              <a:rPr lang="ro-RO" sz="2800" b="1" dirty="0" smtClean="0">
                <a:solidFill>
                  <a:srgbClr val="FFC000"/>
                </a:solidFill>
              </a:rPr>
              <a:t> </a:t>
            </a:r>
            <a:r>
              <a:rPr lang="ro-RO" sz="2800" b="1" dirty="0" err="1" smtClean="0">
                <a:solidFill>
                  <a:srgbClr val="FFC000"/>
                </a:solidFill>
              </a:rPr>
              <a:t>Scientifico</a:t>
            </a:r>
            <a:r>
              <a:rPr lang="ro-RO" sz="2800" b="1" dirty="0" smtClean="0">
                <a:solidFill>
                  <a:srgbClr val="FFC000"/>
                </a:solidFill>
              </a:rPr>
              <a:t> </a:t>
            </a:r>
            <a:r>
              <a:rPr lang="en-US" sz="2800" b="1" dirty="0" smtClean="0">
                <a:solidFill>
                  <a:srgbClr val="FFC000"/>
                </a:solidFill>
              </a:rPr>
              <a:t>“Antonio </a:t>
            </a:r>
            <a:r>
              <a:rPr lang="en-US" sz="2800" b="1" dirty="0" err="1" smtClean="0">
                <a:solidFill>
                  <a:srgbClr val="FFC000"/>
                </a:solidFill>
              </a:rPr>
              <a:t>Banfi</a:t>
            </a:r>
            <a:r>
              <a:rPr lang="en-US" sz="2800" b="1" dirty="0" smtClean="0">
                <a:solidFill>
                  <a:srgbClr val="FFC000"/>
                </a:solidFill>
              </a:rPr>
              <a:t>”, </a:t>
            </a:r>
            <a:r>
              <a:rPr lang="en-US" sz="2800" b="1" dirty="0" err="1" smtClean="0">
                <a:solidFill>
                  <a:srgbClr val="FFC000"/>
                </a:solidFill>
              </a:rPr>
              <a:t>Vimercate</a:t>
            </a:r>
            <a:endParaRPr lang="en-US" sz="2800" b="1" dirty="0" smtClean="0">
              <a:solidFill>
                <a:srgbClr val="FFC000"/>
              </a:solidFill>
            </a:endParaRPr>
          </a:p>
          <a:p>
            <a:r>
              <a:rPr lang="ro-RO" sz="2800" b="1" dirty="0" smtClean="0">
                <a:solidFill>
                  <a:srgbClr val="FFC000"/>
                </a:solidFill>
              </a:rPr>
              <a:t>Sesiune de lucru Vizita de studiu</a:t>
            </a:r>
            <a:endParaRPr lang="en-US" sz="2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Utilizarea TIC în </a:t>
            </a:r>
            <a:r>
              <a:rPr lang="ro-RO" b="1" i="1" dirty="0" err="1" smtClean="0">
                <a:solidFill>
                  <a:schemeClr val="accent1">
                    <a:lumMod val="50000"/>
                  </a:schemeClr>
                </a:solidFill>
              </a:rPr>
              <a:t>educația</a:t>
            </a:r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 formală </a:t>
            </a:r>
            <a:r>
              <a:rPr lang="ro-RO" b="1" i="1" dirty="0" err="1" smtClean="0">
                <a:solidFill>
                  <a:schemeClr val="accent1">
                    <a:lumMod val="50000"/>
                  </a:schemeClr>
                </a:solidFill>
              </a:rPr>
              <a:t>și</a:t>
            </a:r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 non-formală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b="1" i="1" dirty="0" smtClean="0">
                <a:solidFill>
                  <a:schemeClr val="accent2">
                    <a:lumMod val="50000"/>
                  </a:schemeClr>
                </a:solidFill>
              </a:rPr>
              <a:t>Puncte de program:</a:t>
            </a:r>
          </a:p>
          <a:p>
            <a:pPr lvl="1"/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TIC pentru persoane cu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disabilități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Fundația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i="1" dirty="0" smtClean="0">
                <a:solidFill>
                  <a:schemeClr val="accent2">
                    <a:lumMod val="50000"/>
                  </a:schemeClr>
                </a:solidFill>
              </a:rPr>
              <a:t>Don </a:t>
            </a:r>
            <a:r>
              <a:rPr lang="ro-RO" i="1" dirty="0" err="1" smtClean="0">
                <a:solidFill>
                  <a:schemeClr val="accent2">
                    <a:lumMod val="50000"/>
                  </a:schemeClr>
                </a:solidFill>
              </a:rPr>
              <a:t>Gnocchi</a:t>
            </a:r>
            <a:r>
              <a:rPr lang="ro-RO" i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Milano</a:t>
            </a:r>
          </a:p>
          <a:p>
            <a:pPr lvl="1"/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Organizarea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școlii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cu TIC – Liceul </a:t>
            </a:r>
            <a:r>
              <a:rPr lang="ro-RO" i="1" dirty="0" smtClean="0">
                <a:solidFill>
                  <a:schemeClr val="accent2">
                    <a:lumMod val="50000"/>
                  </a:schemeClr>
                </a:solidFill>
              </a:rPr>
              <a:t>IT IS Fermi,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Mantova</a:t>
            </a:r>
            <a:endParaRPr lang="ro-RO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/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Elaborarea raportului final de grup</a:t>
            </a:r>
          </a:p>
          <a:p>
            <a:pPr lvl="1"/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Departamentul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Educațional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Monza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e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Brianza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Monza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– acordarea certificatelor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06680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rgbClr val="FF0000"/>
                </a:solidFill>
              </a:rPr>
              <a:t>TIC pentru persoane cu </a:t>
            </a:r>
            <a:r>
              <a:rPr lang="ro-RO" sz="2800" b="1" dirty="0" err="1" smtClean="0">
                <a:solidFill>
                  <a:srgbClr val="FF0000"/>
                </a:solidFill>
              </a:rPr>
              <a:t>disabilități</a:t>
            </a:r>
            <a:r>
              <a:rPr lang="ro-RO" sz="2800" b="1" dirty="0" smtClean="0">
                <a:solidFill>
                  <a:srgbClr val="FF0000"/>
                </a:solidFill>
              </a:rPr>
              <a:t> – </a:t>
            </a:r>
            <a:r>
              <a:rPr lang="ro-RO" sz="2800" b="1" dirty="0" err="1" smtClean="0">
                <a:solidFill>
                  <a:srgbClr val="FF0000"/>
                </a:solidFill>
              </a:rPr>
              <a:t>Fundația</a:t>
            </a:r>
            <a:r>
              <a:rPr lang="ro-RO" sz="2800" b="1" dirty="0" smtClean="0">
                <a:solidFill>
                  <a:srgbClr val="FF0000"/>
                </a:solidFill>
              </a:rPr>
              <a:t> Don </a:t>
            </a:r>
            <a:r>
              <a:rPr lang="ro-RO" sz="2800" b="1" dirty="0" err="1" smtClean="0">
                <a:solidFill>
                  <a:srgbClr val="FF0000"/>
                </a:solidFill>
              </a:rPr>
              <a:t>Gnochi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01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0" y="2381"/>
            <a:ext cx="5105400" cy="6807201"/>
          </a:xfrm>
        </p:spPr>
      </p:pic>
      <p:sp>
        <p:nvSpPr>
          <p:cNvPr id="3" name="Rectangle 2"/>
          <p:cNvSpPr/>
          <p:nvPr/>
        </p:nvSpPr>
        <p:spPr>
          <a:xfrm>
            <a:off x="1219200" y="228600"/>
            <a:ext cx="75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o-RO" sz="2400" b="1" dirty="0" smtClean="0">
                <a:solidFill>
                  <a:srgbClr val="FF0000"/>
                </a:solidFill>
              </a:rPr>
              <a:t>Organizarea </a:t>
            </a:r>
            <a:r>
              <a:rPr lang="ro-RO" sz="2400" b="1" dirty="0" err="1" smtClean="0">
                <a:solidFill>
                  <a:srgbClr val="FF0000"/>
                </a:solidFill>
              </a:rPr>
              <a:t>școlii</a:t>
            </a:r>
            <a:r>
              <a:rPr lang="ro-RO" sz="2400" b="1" dirty="0" smtClean="0">
                <a:solidFill>
                  <a:srgbClr val="FF0000"/>
                </a:solidFill>
              </a:rPr>
              <a:t> cu TIC – Liceul </a:t>
            </a:r>
            <a:r>
              <a:rPr lang="ro-RO" sz="2400" b="1" i="1" dirty="0" smtClean="0">
                <a:solidFill>
                  <a:srgbClr val="FF0000"/>
                </a:solidFill>
              </a:rPr>
              <a:t>IT IS Fermi, </a:t>
            </a:r>
            <a:r>
              <a:rPr lang="ro-RO" sz="2400" b="1" dirty="0" err="1" smtClean="0">
                <a:solidFill>
                  <a:srgbClr val="FF0000"/>
                </a:solidFill>
              </a:rPr>
              <a:t>Mantova</a:t>
            </a:r>
            <a:endParaRPr lang="ro-RO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381000"/>
            <a:ext cx="75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o-RO" sz="2400" b="1" dirty="0" smtClean="0">
                <a:solidFill>
                  <a:srgbClr val="FFC000"/>
                </a:solidFill>
              </a:rPr>
              <a:t>Organizarea </a:t>
            </a:r>
            <a:r>
              <a:rPr lang="ro-RO" sz="2400" b="1" dirty="0" err="1" smtClean="0">
                <a:solidFill>
                  <a:srgbClr val="FFC000"/>
                </a:solidFill>
              </a:rPr>
              <a:t>școlii</a:t>
            </a:r>
            <a:r>
              <a:rPr lang="ro-RO" sz="2400" b="1" dirty="0" smtClean="0">
                <a:solidFill>
                  <a:srgbClr val="FFC000"/>
                </a:solidFill>
              </a:rPr>
              <a:t> cu TIC – Liceul </a:t>
            </a:r>
            <a:r>
              <a:rPr lang="ro-RO" sz="2400" b="1" i="1" dirty="0" smtClean="0">
                <a:solidFill>
                  <a:srgbClr val="FFC000"/>
                </a:solidFill>
              </a:rPr>
              <a:t>IT IS Fermi, </a:t>
            </a:r>
            <a:r>
              <a:rPr lang="ro-RO" sz="2400" b="1" dirty="0" err="1" smtClean="0">
                <a:solidFill>
                  <a:srgbClr val="FFC000"/>
                </a:solidFill>
              </a:rPr>
              <a:t>Mantova</a:t>
            </a:r>
            <a:endParaRPr lang="ro-RO" sz="2400" b="1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o-RO" sz="2400" b="1" dirty="0" smtClean="0">
                <a:solidFill>
                  <a:schemeClr val="accent1">
                    <a:lumMod val="50000"/>
                  </a:schemeClr>
                </a:solidFill>
              </a:rPr>
              <a:t>LLP -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PROGRAMUL TRANSVERSAL </a:t>
            </a:r>
            <a:b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>
                <a:solidFill>
                  <a:srgbClr val="580000"/>
                </a:solidFill>
              </a:rPr>
              <a:t>Pentru</a:t>
            </a:r>
            <a:r>
              <a:rPr lang="en-US" dirty="0" smtClean="0">
                <a:solidFill>
                  <a:srgbClr val="580000"/>
                </a:solidFill>
              </a:rPr>
              <a:t> a </a:t>
            </a:r>
            <a:r>
              <a:rPr lang="en-US" dirty="0" err="1" smtClean="0">
                <a:solidFill>
                  <a:srgbClr val="580000"/>
                </a:solidFill>
              </a:rPr>
              <a:t>asigura</a:t>
            </a:r>
            <a:r>
              <a:rPr lang="en-US" dirty="0" smtClean="0">
                <a:solidFill>
                  <a:srgbClr val="580000"/>
                </a:solidFill>
              </a:rPr>
              <a:t> </a:t>
            </a:r>
            <a:r>
              <a:rPr lang="ro-RO" dirty="0" smtClean="0">
                <a:solidFill>
                  <a:srgbClr val="580000"/>
                </a:solidFill>
              </a:rPr>
              <a:t>cele mai bune rezultate ale </a:t>
            </a:r>
            <a:r>
              <a:rPr lang="en-US" dirty="0" err="1" smtClean="0">
                <a:solidFill>
                  <a:srgbClr val="580000"/>
                </a:solidFill>
              </a:rPr>
              <a:t>cel</a:t>
            </a:r>
            <a:r>
              <a:rPr lang="ro-RO" dirty="0" smtClean="0">
                <a:solidFill>
                  <a:srgbClr val="580000"/>
                </a:solidFill>
              </a:rPr>
              <a:t>or</a:t>
            </a:r>
            <a:r>
              <a:rPr lang="en-US" dirty="0" smtClean="0">
                <a:solidFill>
                  <a:srgbClr val="580000"/>
                </a:solidFill>
              </a:rPr>
              <a:t> </a:t>
            </a:r>
            <a:r>
              <a:rPr lang="ro-RO" dirty="0" smtClean="0">
                <a:solidFill>
                  <a:srgbClr val="580000"/>
                </a:solidFill>
              </a:rPr>
              <a:t>4 sub-programe (</a:t>
            </a:r>
            <a:r>
              <a:rPr lang="ro-RO" dirty="0" err="1" smtClean="0">
                <a:solidFill>
                  <a:srgbClr val="580000"/>
                </a:solidFill>
              </a:rPr>
              <a:t>Comenius</a:t>
            </a:r>
            <a:r>
              <a:rPr lang="ro-RO" dirty="0" smtClean="0">
                <a:solidFill>
                  <a:srgbClr val="580000"/>
                </a:solidFill>
              </a:rPr>
              <a:t>, </a:t>
            </a:r>
            <a:r>
              <a:rPr lang="ro-RO" dirty="0" err="1" smtClean="0">
                <a:solidFill>
                  <a:srgbClr val="580000"/>
                </a:solidFill>
              </a:rPr>
              <a:t>Grundtvig</a:t>
            </a:r>
            <a:r>
              <a:rPr lang="ro-RO" dirty="0" smtClean="0">
                <a:solidFill>
                  <a:srgbClr val="580000"/>
                </a:solidFill>
              </a:rPr>
              <a:t>, </a:t>
            </a:r>
            <a:r>
              <a:rPr lang="ro-RO" dirty="0" err="1" smtClean="0">
                <a:solidFill>
                  <a:srgbClr val="580000"/>
                </a:solidFill>
              </a:rPr>
              <a:t>Erasmus</a:t>
            </a:r>
            <a:r>
              <a:rPr lang="ro-RO" dirty="0" smtClean="0">
                <a:solidFill>
                  <a:srgbClr val="580000"/>
                </a:solidFill>
              </a:rPr>
              <a:t>, </a:t>
            </a:r>
            <a:r>
              <a:rPr lang="ro-RO" dirty="0" err="1" smtClean="0">
                <a:solidFill>
                  <a:srgbClr val="580000"/>
                </a:solidFill>
              </a:rPr>
              <a:t>Leonardo</a:t>
            </a:r>
            <a:r>
              <a:rPr lang="ro-RO" dirty="0" smtClean="0">
                <a:solidFill>
                  <a:srgbClr val="580000"/>
                </a:solidFill>
              </a:rPr>
              <a:t> da Vinci), </a:t>
            </a:r>
            <a:r>
              <a:rPr lang="ro-RO" dirty="0" smtClean="0">
                <a:solidFill>
                  <a:srgbClr val="580000"/>
                </a:solidFill>
              </a:rPr>
              <a:t>a fost creat </a:t>
            </a:r>
            <a:r>
              <a:rPr lang="ro-RO" dirty="0" smtClean="0">
                <a:solidFill>
                  <a:srgbClr val="580000"/>
                </a:solidFill>
              </a:rPr>
              <a:t>complementar un PROGRAM TRANSVERSAL cu 4 </a:t>
            </a:r>
            <a:r>
              <a:rPr lang="ro-RO" dirty="0" err="1" smtClean="0">
                <a:solidFill>
                  <a:srgbClr val="580000"/>
                </a:solidFill>
              </a:rPr>
              <a:t>activități</a:t>
            </a:r>
            <a:r>
              <a:rPr lang="ro-RO" dirty="0" smtClean="0">
                <a:solidFill>
                  <a:srgbClr val="580000"/>
                </a:solidFill>
              </a:rPr>
              <a:t> cheie:</a:t>
            </a:r>
          </a:p>
          <a:p>
            <a:pPr lvl="1"/>
            <a:r>
              <a:rPr lang="ro-RO" dirty="0" smtClean="0">
                <a:solidFill>
                  <a:srgbClr val="580000"/>
                </a:solidFill>
              </a:rPr>
              <a:t>1</a:t>
            </a:r>
            <a:r>
              <a:rPr lang="ro-RO" dirty="0" smtClean="0">
                <a:solidFill>
                  <a:srgbClr val="580000"/>
                </a:solidFill>
              </a:rPr>
              <a:t>. Politici de cooperare</a:t>
            </a:r>
          </a:p>
          <a:p>
            <a:pPr lvl="1"/>
            <a:r>
              <a:rPr lang="ro-RO" dirty="0" smtClean="0">
                <a:solidFill>
                  <a:srgbClr val="580000"/>
                </a:solidFill>
              </a:rPr>
              <a:t>2</a:t>
            </a:r>
            <a:r>
              <a:rPr lang="ro-RO" dirty="0" smtClean="0">
                <a:solidFill>
                  <a:srgbClr val="580000"/>
                </a:solidFill>
              </a:rPr>
              <a:t>. </a:t>
            </a:r>
            <a:r>
              <a:rPr lang="ro-RO" dirty="0" err="1" smtClean="0">
                <a:solidFill>
                  <a:srgbClr val="580000"/>
                </a:solidFill>
              </a:rPr>
              <a:t>Învățarea</a:t>
            </a:r>
            <a:r>
              <a:rPr lang="ro-RO" dirty="0" smtClean="0">
                <a:solidFill>
                  <a:srgbClr val="580000"/>
                </a:solidFill>
              </a:rPr>
              <a:t> limbilor</a:t>
            </a:r>
          </a:p>
          <a:p>
            <a:pPr lvl="1"/>
            <a:r>
              <a:rPr lang="ro-RO" dirty="0" smtClean="0">
                <a:solidFill>
                  <a:srgbClr val="580000"/>
                </a:solidFill>
              </a:rPr>
              <a:t>3</a:t>
            </a:r>
            <a:r>
              <a:rPr lang="ro-RO" dirty="0" smtClean="0">
                <a:solidFill>
                  <a:srgbClr val="580000"/>
                </a:solidFill>
              </a:rPr>
              <a:t>. TIC pentru </a:t>
            </a:r>
            <a:r>
              <a:rPr lang="ro-RO" dirty="0" err="1" smtClean="0">
                <a:solidFill>
                  <a:srgbClr val="580000"/>
                </a:solidFill>
              </a:rPr>
              <a:t>învățarea</a:t>
            </a:r>
            <a:r>
              <a:rPr lang="ro-RO" dirty="0" smtClean="0">
                <a:solidFill>
                  <a:srgbClr val="580000"/>
                </a:solidFill>
              </a:rPr>
              <a:t> de-a lungul </a:t>
            </a:r>
            <a:r>
              <a:rPr lang="ro-RO" dirty="0" err="1" smtClean="0">
                <a:solidFill>
                  <a:srgbClr val="580000"/>
                </a:solidFill>
              </a:rPr>
              <a:t>vieții</a:t>
            </a:r>
            <a:endParaRPr lang="ro-RO" dirty="0" smtClean="0">
              <a:solidFill>
                <a:srgbClr val="580000"/>
              </a:solidFill>
            </a:endParaRPr>
          </a:p>
          <a:p>
            <a:pPr lvl="1"/>
            <a:r>
              <a:rPr lang="ro-RO" dirty="0" smtClean="0">
                <a:solidFill>
                  <a:srgbClr val="580000"/>
                </a:solidFill>
              </a:rPr>
              <a:t>4</a:t>
            </a:r>
            <a:r>
              <a:rPr lang="ro-RO" dirty="0" smtClean="0">
                <a:solidFill>
                  <a:srgbClr val="580000"/>
                </a:solidFill>
              </a:rPr>
              <a:t>. Diseminare </a:t>
            </a:r>
            <a:r>
              <a:rPr lang="ro-RO" dirty="0" err="1" smtClean="0">
                <a:solidFill>
                  <a:srgbClr val="580000"/>
                </a:solidFill>
              </a:rPr>
              <a:t>și</a:t>
            </a:r>
            <a:r>
              <a:rPr lang="ro-RO" dirty="0" smtClean="0">
                <a:solidFill>
                  <a:srgbClr val="580000"/>
                </a:solidFill>
              </a:rPr>
              <a:t> exploatare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228600"/>
            <a:ext cx="739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o-RO" sz="2400" b="1" dirty="0" smtClean="0">
                <a:solidFill>
                  <a:srgbClr val="FFC000"/>
                </a:solidFill>
              </a:rPr>
              <a:t>Organizarea </a:t>
            </a:r>
            <a:r>
              <a:rPr lang="ro-RO" sz="2400" b="1" dirty="0" err="1" smtClean="0">
                <a:solidFill>
                  <a:srgbClr val="FFC000"/>
                </a:solidFill>
              </a:rPr>
              <a:t>școlii</a:t>
            </a:r>
            <a:r>
              <a:rPr lang="ro-RO" sz="2400" b="1" dirty="0" smtClean="0">
                <a:solidFill>
                  <a:srgbClr val="FFC000"/>
                </a:solidFill>
              </a:rPr>
              <a:t> cu TIC – Liceul </a:t>
            </a:r>
            <a:r>
              <a:rPr lang="ro-RO" sz="2400" b="1" i="1" dirty="0" smtClean="0">
                <a:solidFill>
                  <a:srgbClr val="FFC000"/>
                </a:solidFill>
              </a:rPr>
              <a:t>IT IS Fermi, </a:t>
            </a:r>
            <a:r>
              <a:rPr lang="ro-RO" sz="2400" b="1" dirty="0" err="1" smtClean="0">
                <a:solidFill>
                  <a:srgbClr val="FFC000"/>
                </a:solidFill>
              </a:rPr>
              <a:t>Mantova</a:t>
            </a:r>
            <a:endParaRPr lang="ro-RO" sz="2400" b="1" dirty="0" smtClean="0">
              <a:solidFill>
                <a:srgbClr val="FFC000"/>
              </a:solidFill>
            </a:endParaRPr>
          </a:p>
          <a:p>
            <a:pPr lvl="1"/>
            <a:r>
              <a:rPr lang="ro-RO" sz="2400" b="1" dirty="0" smtClean="0">
                <a:solidFill>
                  <a:srgbClr val="FFC000"/>
                </a:solidFill>
              </a:rPr>
              <a:t>Înlocuirea documentelor pe suport de hârtie cu documente în format digital. </a:t>
            </a:r>
            <a:endParaRPr lang="ro-RO" sz="2400" b="1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19200"/>
            <a:ext cx="868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o-RO" sz="2800" b="1" dirty="0" smtClean="0">
                <a:solidFill>
                  <a:srgbClr val="FFC000"/>
                </a:solidFill>
              </a:rPr>
              <a:t>Departamentul </a:t>
            </a:r>
            <a:r>
              <a:rPr lang="ro-RO" sz="2800" b="1" dirty="0" err="1" smtClean="0">
                <a:solidFill>
                  <a:srgbClr val="FFC000"/>
                </a:solidFill>
              </a:rPr>
              <a:t>Educațional</a:t>
            </a:r>
            <a:r>
              <a:rPr lang="ro-RO" sz="2800" b="1" dirty="0" smtClean="0">
                <a:solidFill>
                  <a:srgbClr val="FFC000"/>
                </a:solidFill>
              </a:rPr>
              <a:t> </a:t>
            </a:r>
            <a:r>
              <a:rPr lang="ro-RO" sz="2800" b="1" dirty="0" err="1" smtClean="0">
                <a:solidFill>
                  <a:srgbClr val="FFC000"/>
                </a:solidFill>
              </a:rPr>
              <a:t>Monza</a:t>
            </a:r>
            <a:r>
              <a:rPr lang="ro-RO" sz="2800" b="1" dirty="0" smtClean="0">
                <a:solidFill>
                  <a:srgbClr val="FFC000"/>
                </a:solidFill>
              </a:rPr>
              <a:t> e </a:t>
            </a:r>
            <a:r>
              <a:rPr lang="ro-RO" sz="2800" b="1" dirty="0" err="1" smtClean="0">
                <a:solidFill>
                  <a:srgbClr val="FFC000"/>
                </a:solidFill>
              </a:rPr>
              <a:t>Brianza</a:t>
            </a:r>
            <a:r>
              <a:rPr lang="ro-RO" sz="2800" b="1" dirty="0" smtClean="0">
                <a:solidFill>
                  <a:srgbClr val="FFC000"/>
                </a:solidFill>
              </a:rPr>
              <a:t> – </a:t>
            </a:r>
            <a:r>
              <a:rPr lang="ro-RO" sz="2800" b="1" dirty="0" err="1" smtClean="0">
                <a:solidFill>
                  <a:srgbClr val="FFC000"/>
                </a:solidFill>
              </a:rPr>
              <a:t>Monza</a:t>
            </a:r>
            <a:r>
              <a:rPr lang="ro-RO" sz="2800" b="1" dirty="0" smtClean="0">
                <a:solidFill>
                  <a:srgbClr val="FFC000"/>
                </a:solidFill>
              </a:rPr>
              <a:t> – acordarea certificatelor</a:t>
            </a:r>
            <a:endParaRPr lang="en-US" sz="2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228600"/>
            <a:ext cx="739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o-RO" sz="2400" b="1" dirty="0" smtClean="0">
                <a:solidFill>
                  <a:srgbClr val="FFC000"/>
                </a:solidFill>
              </a:rPr>
              <a:t>Raport final - </a:t>
            </a:r>
            <a:r>
              <a:rPr lang="ro-RO" sz="2400" b="1" dirty="0" smtClean="0">
                <a:solidFill>
                  <a:srgbClr val="FFC000"/>
                </a:solidFill>
              </a:rPr>
              <a:t>Departamentul </a:t>
            </a:r>
            <a:r>
              <a:rPr lang="ro-RO" sz="2400" b="1" dirty="0" err="1" smtClean="0">
                <a:solidFill>
                  <a:srgbClr val="FFC000"/>
                </a:solidFill>
              </a:rPr>
              <a:t>Educațional</a:t>
            </a:r>
            <a:r>
              <a:rPr lang="ro-RO" sz="2400" b="1" dirty="0" smtClean="0">
                <a:solidFill>
                  <a:srgbClr val="FFC000"/>
                </a:solidFill>
              </a:rPr>
              <a:t> </a:t>
            </a:r>
            <a:r>
              <a:rPr lang="ro-RO" sz="2400" b="1" dirty="0" err="1" smtClean="0">
                <a:solidFill>
                  <a:srgbClr val="FFC000"/>
                </a:solidFill>
              </a:rPr>
              <a:t>Monza</a:t>
            </a:r>
            <a:r>
              <a:rPr lang="ro-RO" sz="2400" b="1" dirty="0" smtClean="0">
                <a:solidFill>
                  <a:srgbClr val="FFC000"/>
                </a:solidFill>
              </a:rPr>
              <a:t> e </a:t>
            </a:r>
            <a:r>
              <a:rPr lang="ro-RO" sz="2400" b="1" dirty="0" err="1" smtClean="0">
                <a:solidFill>
                  <a:srgbClr val="FFC000"/>
                </a:solidFill>
              </a:rPr>
              <a:t>Brianza</a:t>
            </a:r>
            <a:r>
              <a:rPr lang="ro-RO" sz="2400" b="1" dirty="0" smtClean="0">
                <a:solidFill>
                  <a:srgbClr val="FFC000"/>
                </a:solidFill>
              </a:rPr>
              <a:t> – </a:t>
            </a:r>
            <a:r>
              <a:rPr lang="ro-RO" sz="2400" b="1" dirty="0" err="1" smtClean="0">
                <a:solidFill>
                  <a:srgbClr val="FFC000"/>
                </a:solidFill>
              </a:rPr>
              <a:t>Monza</a:t>
            </a:r>
            <a:endParaRPr lang="en-US" sz="2400" b="1" dirty="0" smtClean="0">
              <a:solidFill>
                <a:srgbClr val="FFC000"/>
              </a:solidFill>
            </a:endParaRPr>
          </a:p>
          <a:p>
            <a:pPr lvl="1"/>
            <a:r>
              <a:rPr lang="ro-RO" sz="2400" b="1" dirty="0" smtClean="0">
                <a:solidFill>
                  <a:srgbClr val="FFC000"/>
                </a:solidFill>
              </a:rPr>
              <a:t> </a:t>
            </a:r>
            <a:endParaRPr lang="ro-RO" sz="2400" b="1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429000"/>
            <a:ext cx="8229600" cy="1066800"/>
          </a:xfrm>
        </p:spPr>
        <p:txBody>
          <a:bodyPr/>
          <a:lstStyle/>
          <a:p>
            <a:pPr algn="ctr">
              <a:buNone/>
            </a:pPr>
            <a:r>
              <a:rPr lang="ro-RO" b="1" i="1" dirty="0" smtClean="0">
                <a:solidFill>
                  <a:schemeClr val="accent2">
                    <a:lumMod val="50000"/>
                  </a:schemeClr>
                </a:solidFill>
              </a:rPr>
              <a:t>Vă </a:t>
            </a:r>
            <a:r>
              <a:rPr lang="ro-RO" b="1" i="1" dirty="0" err="1" smtClean="0">
                <a:solidFill>
                  <a:schemeClr val="accent2">
                    <a:lumMod val="50000"/>
                  </a:schemeClr>
                </a:solidFill>
              </a:rPr>
              <a:t>mulțumesc</a:t>
            </a:r>
            <a:r>
              <a:rPr lang="ro-RO" b="1" i="1" smtClean="0">
                <a:solidFill>
                  <a:schemeClr val="accent2">
                    <a:lumMod val="50000"/>
                  </a:schemeClr>
                </a:solidFill>
              </a:rPr>
              <a:t>!</a:t>
            </a:r>
            <a:endParaRPr lang="en-US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o-RO" sz="2400" b="1" dirty="0" smtClean="0">
                <a:solidFill>
                  <a:schemeClr val="accent1">
                    <a:lumMod val="50000"/>
                  </a:schemeClr>
                </a:solidFill>
              </a:rPr>
              <a:t>LLP -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PROGRAMUL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TRANSVERSAL </a:t>
            </a:r>
            <a:b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Activitatea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cheie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1.1. –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Vizite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studiu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pentru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factori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decizie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din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domeniul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educatiei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si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formarii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</a:rPr>
              <a:t>profesionale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610600" cy="5791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o-RO" sz="1800" b="1" dirty="0" smtClean="0">
                <a:solidFill>
                  <a:schemeClr val="accent2">
                    <a:lumMod val="50000"/>
                  </a:schemeClr>
                </a:solidFill>
              </a:rPr>
              <a:t>OBIECTIVE:</a:t>
            </a:r>
          </a:p>
          <a:p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Facilitarea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schimbului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informatii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experienta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intre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factorii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decizie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specialistii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din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domeniul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educational</a:t>
            </a:r>
          </a:p>
          <a:p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Sprijinirea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participantilor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in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cunoasterea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masurilor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deja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adoptate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in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domeniul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educatiei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la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nivel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european</a:t>
            </a:r>
            <a:endParaRPr lang="en-US" sz="2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Furnizarea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informatiilor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ultima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ora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legate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educatia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in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Europa</a:t>
            </a:r>
            <a:endParaRPr lang="en-US" sz="2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Oferirea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oportunitatii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a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incuraja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initia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sau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sprijini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activitati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legate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alte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actiuni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din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Programul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invatare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pe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tot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parcursul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vietii</a:t>
            </a:r>
            <a:endParaRPr lang="en-US" sz="2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permita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participantilor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sa-si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amelioreze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intelegerea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aspectelor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specifice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ale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politicii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formare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profesionala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a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temelor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interes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comun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din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tarile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lor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genereze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un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schimb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continuu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sfaturi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idei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informatii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intre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toti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participantii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in program,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incluzand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atat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vizitatorii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, cat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gazdele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imbunatatirea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fluxului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de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informatii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dintre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Statele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Membre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si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la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nivel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200" dirty="0" err="1" smtClean="0">
                <a:solidFill>
                  <a:schemeClr val="accent2">
                    <a:lumMod val="50000"/>
                  </a:schemeClr>
                </a:solidFill>
              </a:rPr>
              <a:t>comunitar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en-US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Utilizarea TIC în </a:t>
            </a:r>
            <a:r>
              <a:rPr lang="ro-RO" b="1" i="1" dirty="0" err="1" smtClean="0">
                <a:solidFill>
                  <a:schemeClr val="accent1">
                    <a:lumMod val="50000"/>
                  </a:schemeClr>
                </a:solidFill>
              </a:rPr>
              <a:t>educația</a:t>
            </a:r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 formală </a:t>
            </a:r>
            <a:r>
              <a:rPr lang="ro-RO" b="1" i="1" dirty="0" err="1" smtClean="0">
                <a:solidFill>
                  <a:schemeClr val="accent1">
                    <a:lumMod val="50000"/>
                  </a:schemeClr>
                </a:solidFill>
              </a:rPr>
              <a:t>și</a:t>
            </a:r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 non-formală</a:t>
            </a:r>
            <a:endParaRPr lang="en-US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257800"/>
          </a:xfrm>
        </p:spPr>
        <p:txBody>
          <a:bodyPr>
            <a:normAutofit fontScale="92500" lnSpcReduction="10000"/>
          </a:bodyPr>
          <a:lstStyle/>
          <a:p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Inițiative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pentru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îmbunătățirea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utilizării TIC în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educație</a:t>
            </a:r>
            <a:endParaRPr lang="ro-RO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Învățarea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prin cooperare – o nouă metodologie care utilizează TIC pentru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îmbunătățirea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relației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formator – formabili</a:t>
            </a:r>
          </a:p>
          <a:p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Noi abordări pentru dezvoltarea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rețelelor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de colaborare</a:t>
            </a:r>
          </a:p>
          <a:p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Metode, instrumente, strategii utili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z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ate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în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învățarea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bazată pe TIC</a:t>
            </a:r>
          </a:p>
          <a:p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Îmbunătățirea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competențelor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digitale, sociale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și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lingvistice prin utilizarea TIC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Utilizarea TIC în </a:t>
            </a:r>
            <a:r>
              <a:rPr lang="ro-RO" b="1" i="1" dirty="0" err="1" smtClean="0">
                <a:solidFill>
                  <a:schemeClr val="accent1">
                    <a:lumMod val="50000"/>
                  </a:schemeClr>
                </a:solidFill>
              </a:rPr>
              <a:t>educația</a:t>
            </a:r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 formală </a:t>
            </a:r>
            <a:r>
              <a:rPr lang="ro-RO" b="1" i="1" dirty="0" err="1" smtClean="0">
                <a:solidFill>
                  <a:schemeClr val="accent1">
                    <a:lumMod val="50000"/>
                  </a:schemeClr>
                </a:solidFill>
              </a:rPr>
              <a:t>și</a:t>
            </a:r>
            <a:r>
              <a:rPr lang="ro-RO" b="1" i="1" dirty="0" smtClean="0">
                <a:solidFill>
                  <a:schemeClr val="accent1">
                    <a:lumMod val="50000"/>
                  </a:schemeClr>
                </a:solidFill>
              </a:rPr>
              <a:t> non-formală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o-RO" b="1" i="1" dirty="0" smtClean="0">
                <a:solidFill>
                  <a:schemeClr val="accent2">
                    <a:lumMod val="50000"/>
                  </a:schemeClr>
                </a:solidFill>
              </a:rPr>
              <a:t>Organizator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</a:rPr>
              <a:t>Liceo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50000"/>
                  </a:schemeClr>
                </a:solidFill>
              </a:rPr>
              <a:t>Scientifico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 “Antonio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Banfi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”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Vimercate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, Italia</a:t>
            </a:r>
          </a:p>
          <a:p>
            <a:r>
              <a:rPr lang="ro-RO" b="1" i="1" dirty="0" err="1" smtClean="0">
                <a:solidFill>
                  <a:schemeClr val="accent2">
                    <a:lumMod val="50000"/>
                  </a:schemeClr>
                </a:solidFill>
              </a:rPr>
              <a:t>Participanți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: 12 din 12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țări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europene – Suedia, Danemarca, Finlanda, Lituania, Letonia, Germania,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Franța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, Irlanda, Bulgaria, România, Marea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Britanie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, Spania</a:t>
            </a:r>
          </a:p>
          <a:p>
            <a:r>
              <a:rPr lang="ro-RO" b="1" i="1" dirty="0" smtClean="0">
                <a:solidFill>
                  <a:schemeClr val="accent2">
                    <a:lumMod val="50000"/>
                  </a:schemeClr>
                </a:solidFill>
              </a:rPr>
              <a:t>Puncte de program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pPr lvl="1"/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Municipalitatea din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Vimercate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ro-RO" dirty="0" err="1" smtClean="0">
                <a:solidFill>
                  <a:schemeClr val="accent2">
                    <a:lumMod val="50000"/>
                  </a:schemeClr>
                </a:solidFill>
              </a:rPr>
              <a:t>întîlnire</a:t>
            </a:r>
            <a:r>
              <a:rPr lang="ro-RO" dirty="0" smtClean="0">
                <a:solidFill>
                  <a:schemeClr val="accent2">
                    <a:lumMod val="50000"/>
                  </a:schemeClr>
                </a:solidFill>
              </a:rPr>
              <a:t> cu primarul, vizită la bibliotecă, la Muzeul MUST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DSC0082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" y="3048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 smtClean="0">
                <a:solidFill>
                  <a:schemeClr val="bg1"/>
                </a:solidFill>
              </a:rPr>
              <a:t>Municipalitatea din </a:t>
            </a:r>
            <a:r>
              <a:rPr lang="ro-RO" sz="2400" b="1" dirty="0" err="1" smtClean="0">
                <a:solidFill>
                  <a:schemeClr val="bg1"/>
                </a:solidFill>
              </a:rPr>
              <a:t>Vimercate</a:t>
            </a:r>
            <a:r>
              <a:rPr lang="ro-RO" sz="2400" b="1" dirty="0" smtClean="0">
                <a:solidFill>
                  <a:schemeClr val="bg1"/>
                </a:solidFill>
              </a:rPr>
              <a:t> – întâlnire cu primarul </a:t>
            </a:r>
            <a:r>
              <a:rPr lang="ro-RO" sz="2400" b="1" dirty="0" err="1" smtClean="0">
                <a:solidFill>
                  <a:schemeClr val="bg1"/>
                </a:solidFill>
              </a:rPr>
              <a:t>orașului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E:\Poze\2012\Italia 07-15 oct. 2012\DSC00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" y="1"/>
            <a:ext cx="914542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 smtClean="0">
                <a:solidFill>
                  <a:schemeClr val="bg1"/>
                </a:solidFill>
              </a:rPr>
              <a:t>Muzeul MUST – calculator IBM (</a:t>
            </a:r>
            <a:r>
              <a:rPr lang="ro-RO" sz="2400" b="1" dirty="0" err="1" smtClean="0">
                <a:solidFill>
                  <a:schemeClr val="bg1"/>
                </a:solidFill>
              </a:rPr>
              <a:t>Vimercate</a:t>
            </a:r>
            <a:r>
              <a:rPr lang="ro-RO" sz="2400" b="1" dirty="0" smtClean="0">
                <a:solidFill>
                  <a:schemeClr val="bg1"/>
                </a:solidFill>
              </a:rPr>
              <a:t>  - locul unui vechi sediu IBM)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 descr="E:\Poze\2012\Italia 07-15 oct. 2012\DSC008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428" cy="68579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 smtClean="0">
                <a:solidFill>
                  <a:schemeClr val="bg1"/>
                </a:solidFill>
              </a:rPr>
              <a:t>Muzeul MUST – utilizarea TIC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0" y="22860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800" b="1" dirty="0" smtClean="0">
                <a:solidFill>
                  <a:schemeClr val="bg1">
                    <a:lumMod val="75000"/>
                  </a:schemeClr>
                </a:solidFill>
              </a:rPr>
              <a:t>Biblioteca </a:t>
            </a:r>
            <a:r>
              <a:rPr lang="ro-RO" sz="2800" b="1" dirty="0" err="1" smtClean="0">
                <a:solidFill>
                  <a:schemeClr val="bg1">
                    <a:lumMod val="75000"/>
                  </a:schemeClr>
                </a:solidFill>
              </a:rPr>
              <a:t>Vimercate</a:t>
            </a:r>
            <a:r>
              <a:rPr lang="ro-RO" dirty="0" smtClean="0"/>
              <a:t> 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605</Words>
  <Application>Microsoft Office PowerPoint</Application>
  <PresentationFormat>On-screen Show (4:3)</PresentationFormat>
  <Paragraphs>63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Programul de învățare pe tot parcursul vieții  Programul Transversal – Activitatea cheie 1.1. Vizite de studiu Utilizarea TIC în educația formală și non-formală Vimercate, Italia, octombrie 2012</vt:lpstr>
      <vt:lpstr>LLP - PROGRAMUL TRANSVERSAL  </vt:lpstr>
      <vt:lpstr>LLP - PROGRAMUL TRANSVERSAL  Activitatea cheie 1.1. – Vizite de studiu pentru factori de decizie din domeniul educatiei si formarii profesionale</vt:lpstr>
      <vt:lpstr>Utilizarea TIC în educația formală și non-formală</vt:lpstr>
      <vt:lpstr>Utilizarea TIC în educația formală și non-formală</vt:lpstr>
      <vt:lpstr>Slide 6</vt:lpstr>
      <vt:lpstr>Slide 7</vt:lpstr>
      <vt:lpstr>Slide 8</vt:lpstr>
      <vt:lpstr>Slide 9</vt:lpstr>
      <vt:lpstr>Utilizarea TIC în educația formală și non-formală</vt:lpstr>
      <vt:lpstr>Platforma INDIRE  www.indire.it</vt:lpstr>
      <vt:lpstr>Slide 12</vt:lpstr>
      <vt:lpstr>Slide 13</vt:lpstr>
      <vt:lpstr>Slide 14</vt:lpstr>
      <vt:lpstr>Slide 15</vt:lpstr>
      <vt:lpstr>Utilizarea TIC în educația formală și non-formală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Programul de învățare pe tot parcursul vieții  Subprogramul Vizite de studiu  Utilizarea TIC în educația formală și non-formală</dc:title>
  <dc:creator>a</dc:creator>
  <cp:lastModifiedBy>a</cp:lastModifiedBy>
  <cp:revision>43</cp:revision>
  <dcterms:created xsi:type="dcterms:W3CDTF">2012-10-28T14:28:20Z</dcterms:created>
  <dcterms:modified xsi:type="dcterms:W3CDTF">2013-02-19T18:07:08Z</dcterms:modified>
</cp:coreProperties>
</file>